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5"/>
  </p:notesMasterIdLst>
  <p:sldIdLst>
    <p:sldId id="278" r:id="rId5"/>
    <p:sldId id="279" r:id="rId6"/>
    <p:sldId id="281" r:id="rId7"/>
    <p:sldId id="292" r:id="rId8"/>
    <p:sldId id="280" r:id="rId9"/>
    <p:sldId id="294" r:id="rId10"/>
    <p:sldId id="269" r:id="rId11"/>
    <p:sldId id="284" r:id="rId12"/>
    <p:sldId id="296" r:id="rId13"/>
    <p:sldId id="295" r:id="rId14"/>
    <p:sldId id="302" r:id="rId15"/>
    <p:sldId id="298" r:id="rId16"/>
    <p:sldId id="301" r:id="rId17"/>
    <p:sldId id="299" r:id="rId18"/>
    <p:sldId id="300" r:id="rId19"/>
    <p:sldId id="303" r:id="rId20"/>
    <p:sldId id="305" r:id="rId21"/>
    <p:sldId id="306" r:id="rId22"/>
    <p:sldId id="290" r:id="rId23"/>
    <p:sldId id="297" r:id="rId24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0" autoAdjust="0"/>
  </p:normalViewPr>
  <p:slideViewPr>
    <p:cSldViewPr snapToGrid="0" snapToObjects="1">
      <p:cViewPr varScale="1">
        <p:scale>
          <a:sx n="107" d="100"/>
          <a:sy n="107" d="100"/>
        </p:scale>
        <p:origin x="696" y="11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4BAAF2-1675-46E6-BA2C-2826D1DAF3EE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D7F072-12EC-4001-AC82-3D44BFB554CD}">
      <dgm:prSet/>
      <dgm:spPr/>
      <dgm:t>
        <a:bodyPr/>
        <a:lstStyle/>
        <a:p>
          <a:pPr>
            <a:defRPr b="1"/>
          </a:pPr>
          <a:r>
            <a:rPr lang="en-US"/>
            <a:t>Overview</a:t>
          </a:r>
        </a:p>
      </dgm:t>
    </dgm:pt>
    <dgm:pt modelId="{7103EFF3-CFD7-4DD4-85FD-0C29D21E3BE3}" type="parTrans" cxnId="{371473C5-9D67-40D0-BBBF-83F6B1FB2723}">
      <dgm:prSet/>
      <dgm:spPr/>
      <dgm:t>
        <a:bodyPr/>
        <a:lstStyle/>
        <a:p>
          <a:endParaRPr lang="en-US"/>
        </a:p>
      </dgm:t>
    </dgm:pt>
    <dgm:pt modelId="{7D5309D0-283B-493D-9D39-412928A15793}" type="sibTrans" cxnId="{371473C5-9D67-40D0-BBBF-83F6B1FB2723}">
      <dgm:prSet/>
      <dgm:spPr/>
      <dgm:t>
        <a:bodyPr/>
        <a:lstStyle/>
        <a:p>
          <a:endParaRPr lang="en-US"/>
        </a:p>
      </dgm:t>
    </dgm:pt>
    <dgm:pt modelId="{7E4C842A-1BA3-46F6-8389-7D17CEAC1C65}">
      <dgm:prSet/>
      <dgm:spPr/>
      <dgm:t>
        <a:bodyPr/>
        <a:lstStyle/>
        <a:p>
          <a:r>
            <a:rPr lang="en-US"/>
            <a:t>Priorities</a:t>
          </a:r>
        </a:p>
      </dgm:t>
    </dgm:pt>
    <dgm:pt modelId="{20A57765-9F4C-4E55-8A0D-717FA7E28462}" type="parTrans" cxnId="{4D43964B-B308-4902-A2ED-436DF2BB8ADC}">
      <dgm:prSet/>
      <dgm:spPr/>
      <dgm:t>
        <a:bodyPr/>
        <a:lstStyle/>
        <a:p>
          <a:endParaRPr lang="en-US"/>
        </a:p>
      </dgm:t>
    </dgm:pt>
    <dgm:pt modelId="{D73E3855-E591-477A-8FE5-CC7BD7F480E8}" type="sibTrans" cxnId="{4D43964B-B308-4902-A2ED-436DF2BB8ADC}">
      <dgm:prSet/>
      <dgm:spPr/>
      <dgm:t>
        <a:bodyPr/>
        <a:lstStyle/>
        <a:p>
          <a:endParaRPr lang="en-US"/>
        </a:p>
      </dgm:t>
    </dgm:pt>
    <dgm:pt modelId="{8D9CDC82-94FA-43F2-A0E6-76A56025C80B}">
      <dgm:prSet/>
      <dgm:spPr/>
      <dgm:t>
        <a:bodyPr/>
        <a:lstStyle/>
        <a:p>
          <a:r>
            <a:rPr lang="en-US"/>
            <a:t>Key Aspects</a:t>
          </a:r>
        </a:p>
      </dgm:t>
    </dgm:pt>
    <dgm:pt modelId="{12A4C850-402D-4E70-8139-7D4AE923D912}" type="parTrans" cxnId="{F8348AFB-D497-4EF4-BC6A-00858545206E}">
      <dgm:prSet/>
      <dgm:spPr/>
      <dgm:t>
        <a:bodyPr/>
        <a:lstStyle/>
        <a:p>
          <a:endParaRPr lang="en-US"/>
        </a:p>
      </dgm:t>
    </dgm:pt>
    <dgm:pt modelId="{8527A8C2-78DA-4EB4-8536-9308AAB2E90F}" type="sibTrans" cxnId="{F8348AFB-D497-4EF4-BC6A-00858545206E}">
      <dgm:prSet/>
      <dgm:spPr/>
      <dgm:t>
        <a:bodyPr/>
        <a:lstStyle/>
        <a:p>
          <a:endParaRPr lang="en-US"/>
        </a:p>
      </dgm:t>
    </dgm:pt>
    <dgm:pt modelId="{E4E89821-637D-41E0-B006-BB661ABD7B94}">
      <dgm:prSet/>
      <dgm:spPr/>
      <dgm:t>
        <a:bodyPr/>
        <a:lstStyle/>
        <a:p>
          <a:pPr>
            <a:defRPr b="1"/>
          </a:pPr>
          <a:r>
            <a:rPr lang="en-US"/>
            <a:t>SMART GOALS</a:t>
          </a:r>
        </a:p>
      </dgm:t>
    </dgm:pt>
    <dgm:pt modelId="{F9E5CB0C-5AB4-4560-9D10-35E69B0A753D}" type="parTrans" cxnId="{EFDEB3CD-BF27-4AD1-937A-0AE95184A662}">
      <dgm:prSet/>
      <dgm:spPr/>
      <dgm:t>
        <a:bodyPr/>
        <a:lstStyle/>
        <a:p>
          <a:endParaRPr lang="en-US"/>
        </a:p>
      </dgm:t>
    </dgm:pt>
    <dgm:pt modelId="{82E47E7A-FDB6-43E1-B906-FB93EC6BBF65}" type="sibTrans" cxnId="{EFDEB3CD-BF27-4AD1-937A-0AE95184A662}">
      <dgm:prSet/>
      <dgm:spPr/>
      <dgm:t>
        <a:bodyPr/>
        <a:lstStyle/>
        <a:p>
          <a:endParaRPr lang="en-US"/>
        </a:p>
      </dgm:t>
    </dgm:pt>
    <dgm:pt modelId="{DDB7F542-D788-4642-9055-6D2A6ED80571}" type="pres">
      <dgm:prSet presAssocID="{7A4BAAF2-1675-46E6-BA2C-2826D1DAF3EE}" presName="linear" presStyleCnt="0">
        <dgm:presLayoutVars>
          <dgm:dir/>
          <dgm:animLvl val="lvl"/>
          <dgm:resizeHandles val="exact"/>
        </dgm:presLayoutVars>
      </dgm:prSet>
      <dgm:spPr/>
    </dgm:pt>
    <dgm:pt modelId="{DF6DCCA4-83FB-44D3-9896-C8455597D2A9}" type="pres">
      <dgm:prSet presAssocID="{AED7F072-12EC-4001-AC82-3D44BFB554CD}" presName="parentLin" presStyleCnt="0"/>
      <dgm:spPr/>
    </dgm:pt>
    <dgm:pt modelId="{70E873C9-26C6-4472-AE26-68A6D9840A6F}" type="pres">
      <dgm:prSet presAssocID="{AED7F072-12EC-4001-AC82-3D44BFB554CD}" presName="parentLeftMargin" presStyleLbl="node1" presStyleIdx="0" presStyleCnt="2"/>
      <dgm:spPr/>
    </dgm:pt>
    <dgm:pt modelId="{0D6B2DC6-63A6-4972-9A47-8A2678455242}" type="pres">
      <dgm:prSet presAssocID="{AED7F072-12EC-4001-AC82-3D44BFB554C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9826155-B89A-4D05-8F6E-45504FBBFB76}" type="pres">
      <dgm:prSet presAssocID="{AED7F072-12EC-4001-AC82-3D44BFB554CD}" presName="negativeSpace" presStyleCnt="0"/>
      <dgm:spPr/>
    </dgm:pt>
    <dgm:pt modelId="{B4CBBE68-C870-42D6-A461-A277438E2160}" type="pres">
      <dgm:prSet presAssocID="{AED7F072-12EC-4001-AC82-3D44BFB554CD}" presName="childText" presStyleLbl="conFgAcc1" presStyleIdx="0" presStyleCnt="2">
        <dgm:presLayoutVars>
          <dgm:bulletEnabled val="1"/>
        </dgm:presLayoutVars>
      </dgm:prSet>
      <dgm:spPr/>
    </dgm:pt>
    <dgm:pt modelId="{2AA20B16-702C-4CC6-86BB-5C3E5DA45A6D}" type="pres">
      <dgm:prSet presAssocID="{7D5309D0-283B-493D-9D39-412928A15793}" presName="spaceBetweenRectangles" presStyleCnt="0"/>
      <dgm:spPr/>
    </dgm:pt>
    <dgm:pt modelId="{3101FFBF-D7A6-4D28-94C5-B5419721DEB7}" type="pres">
      <dgm:prSet presAssocID="{E4E89821-637D-41E0-B006-BB661ABD7B94}" presName="parentLin" presStyleCnt="0"/>
      <dgm:spPr/>
    </dgm:pt>
    <dgm:pt modelId="{627CDB93-06EA-4187-B6AE-6FCC395B233F}" type="pres">
      <dgm:prSet presAssocID="{E4E89821-637D-41E0-B006-BB661ABD7B94}" presName="parentLeftMargin" presStyleLbl="node1" presStyleIdx="0" presStyleCnt="2"/>
      <dgm:spPr/>
    </dgm:pt>
    <dgm:pt modelId="{99A4EA19-2C48-4F1F-B2FE-583F7197CC8B}" type="pres">
      <dgm:prSet presAssocID="{E4E89821-637D-41E0-B006-BB661ABD7B9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96FF9E4-C0A3-4DB8-83A5-13FAE65910CB}" type="pres">
      <dgm:prSet presAssocID="{E4E89821-637D-41E0-B006-BB661ABD7B94}" presName="negativeSpace" presStyleCnt="0"/>
      <dgm:spPr/>
    </dgm:pt>
    <dgm:pt modelId="{F5A5D594-737C-4176-A75C-ECD1AB2864CB}" type="pres">
      <dgm:prSet presAssocID="{E4E89821-637D-41E0-B006-BB661ABD7B9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11BED40-65CD-4C69-9448-C8AFF797549A}" type="presOf" srcId="{E4E89821-637D-41E0-B006-BB661ABD7B94}" destId="{627CDB93-06EA-4187-B6AE-6FCC395B233F}" srcOrd="0" destOrd="0" presId="urn:microsoft.com/office/officeart/2005/8/layout/list1"/>
    <dgm:cxn modelId="{613F4A61-7460-4C75-B63A-CFB63C728B62}" type="presOf" srcId="{7E4C842A-1BA3-46F6-8389-7D17CEAC1C65}" destId="{B4CBBE68-C870-42D6-A461-A277438E2160}" srcOrd="0" destOrd="0" presId="urn:microsoft.com/office/officeart/2005/8/layout/list1"/>
    <dgm:cxn modelId="{B93D584B-4819-4A9C-829E-354E37284375}" type="presOf" srcId="{AED7F072-12EC-4001-AC82-3D44BFB554CD}" destId="{70E873C9-26C6-4472-AE26-68A6D9840A6F}" srcOrd="0" destOrd="0" presId="urn:microsoft.com/office/officeart/2005/8/layout/list1"/>
    <dgm:cxn modelId="{4D43964B-B308-4902-A2ED-436DF2BB8ADC}" srcId="{AED7F072-12EC-4001-AC82-3D44BFB554CD}" destId="{7E4C842A-1BA3-46F6-8389-7D17CEAC1C65}" srcOrd="0" destOrd="0" parTransId="{20A57765-9F4C-4E55-8A0D-717FA7E28462}" sibTransId="{D73E3855-E591-477A-8FE5-CC7BD7F480E8}"/>
    <dgm:cxn modelId="{35F6D3B6-4FB7-487E-8AB7-93F8A4FD8815}" type="presOf" srcId="{8D9CDC82-94FA-43F2-A0E6-76A56025C80B}" destId="{B4CBBE68-C870-42D6-A461-A277438E2160}" srcOrd="0" destOrd="1" presId="urn:microsoft.com/office/officeart/2005/8/layout/list1"/>
    <dgm:cxn modelId="{371473C5-9D67-40D0-BBBF-83F6B1FB2723}" srcId="{7A4BAAF2-1675-46E6-BA2C-2826D1DAF3EE}" destId="{AED7F072-12EC-4001-AC82-3D44BFB554CD}" srcOrd="0" destOrd="0" parTransId="{7103EFF3-CFD7-4DD4-85FD-0C29D21E3BE3}" sibTransId="{7D5309D0-283B-493D-9D39-412928A15793}"/>
    <dgm:cxn modelId="{EFDEB3CD-BF27-4AD1-937A-0AE95184A662}" srcId="{7A4BAAF2-1675-46E6-BA2C-2826D1DAF3EE}" destId="{E4E89821-637D-41E0-B006-BB661ABD7B94}" srcOrd="1" destOrd="0" parTransId="{F9E5CB0C-5AB4-4560-9D10-35E69B0A753D}" sibTransId="{82E47E7A-FDB6-43E1-B906-FB93EC6BBF65}"/>
    <dgm:cxn modelId="{47AC42D1-4F92-4E2E-9AEB-AE12A42044AB}" type="presOf" srcId="{7A4BAAF2-1675-46E6-BA2C-2826D1DAF3EE}" destId="{DDB7F542-D788-4642-9055-6D2A6ED80571}" srcOrd="0" destOrd="0" presId="urn:microsoft.com/office/officeart/2005/8/layout/list1"/>
    <dgm:cxn modelId="{483AA9D9-0EBF-4D78-B08B-E612685A6BC3}" type="presOf" srcId="{E4E89821-637D-41E0-B006-BB661ABD7B94}" destId="{99A4EA19-2C48-4F1F-B2FE-583F7197CC8B}" srcOrd="1" destOrd="0" presId="urn:microsoft.com/office/officeart/2005/8/layout/list1"/>
    <dgm:cxn modelId="{031137F5-C105-454A-BE24-9DC1A5BDEA55}" type="presOf" srcId="{AED7F072-12EC-4001-AC82-3D44BFB554CD}" destId="{0D6B2DC6-63A6-4972-9A47-8A2678455242}" srcOrd="1" destOrd="0" presId="urn:microsoft.com/office/officeart/2005/8/layout/list1"/>
    <dgm:cxn modelId="{F8348AFB-D497-4EF4-BC6A-00858545206E}" srcId="{AED7F072-12EC-4001-AC82-3D44BFB554CD}" destId="{8D9CDC82-94FA-43F2-A0E6-76A56025C80B}" srcOrd="1" destOrd="0" parTransId="{12A4C850-402D-4E70-8139-7D4AE923D912}" sibTransId="{8527A8C2-78DA-4EB4-8536-9308AAB2E90F}"/>
    <dgm:cxn modelId="{228264FE-393E-481C-9A47-F37D085F0C56}" type="presParOf" srcId="{DDB7F542-D788-4642-9055-6D2A6ED80571}" destId="{DF6DCCA4-83FB-44D3-9896-C8455597D2A9}" srcOrd="0" destOrd="0" presId="urn:microsoft.com/office/officeart/2005/8/layout/list1"/>
    <dgm:cxn modelId="{2708FA96-A21B-4BFC-83D3-DF1381BBC9E0}" type="presParOf" srcId="{DF6DCCA4-83FB-44D3-9896-C8455597D2A9}" destId="{70E873C9-26C6-4472-AE26-68A6D9840A6F}" srcOrd="0" destOrd="0" presId="urn:microsoft.com/office/officeart/2005/8/layout/list1"/>
    <dgm:cxn modelId="{3056230F-E1E3-4926-91D0-23A45762373B}" type="presParOf" srcId="{DF6DCCA4-83FB-44D3-9896-C8455597D2A9}" destId="{0D6B2DC6-63A6-4972-9A47-8A2678455242}" srcOrd="1" destOrd="0" presId="urn:microsoft.com/office/officeart/2005/8/layout/list1"/>
    <dgm:cxn modelId="{EA9B79FF-4B97-400E-861C-65818B390ED3}" type="presParOf" srcId="{DDB7F542-D788-4642-9055-6D2A6ED80571}" destId="{59826155-B89A-4D05-8F6E-45504FBBFB76}" srcOrd="1" destOrd="0" presId="urn:microsoft.com/office/officeart/2005/8/layout/list1"/>
    <dgm:cxn modelId="{F5DA39F1-0BF5-4D8F-B5D2-9CA12044C98A}" type="presParOf" srcId="{DDB7F542-D788-4642-9055-6D2A6ED80571}" destId="{B4CBBE68-C870-42D6-A461-A277438E2160}" srcOrd="2" destOrd="0" presId="urn:microsoft.com/office/officeart/2005/8/layout/list1"/>
    <dgm:cxn modelId="{99E0A92D-B1E8-428D-8C88-AF2BA6C06276}" type="presParOf" srcId="{DDB7F542-D788-4642-9055-6D2A6ED80571}" destId="{2AA20B16-702C-4CC6-86BB-5C3E5DA45A6D}" srcOrd="3" destOrd="0" presId="urn:microsoft.com/office/officeart/2005/8/layout/list1"/>
    <dgm:cxn modelId="{760F5AE1-E4C8-44C2-A8B9-5834885D8ADF}" type="presParOf" srcId="{DDB7F542-D788-4642-9055-6D2A6ED80571}" destId="{3101FFBF-D7A6-4D28-94C5-B5419721DEB7}" srcOrd="4" destOrd="0" presId="urn:microsoft.com/office/officeart/2005/8/layout/list1"/>
    <dgm:cxn modelId="{6792F1CD-ABB8-44CD-BA27-C8003FAF81EC}" type="presParOf" srcId="{3101FFBF-D7A6-4D28-94C5-B5419721DEB7}" destId="{627CDB93-06EA-4187-B6AE-6FCC395B233F}" srcOrd="0" destOrd="0" presId="urn:microsoft.com/office/officeart/2005/8/layout/list1"/>
    <dgm:cxn modelId="{9A8FEF6D-6DAE-43B5-A417-C3A1421C1C2C}" type="presParOf" srcId="{3101FFBF-D7A6-4D28-94C5-B5419721DEB7}" destId="{99A4EA19-2C48-4F1F-B2FE-583F7197CC8B}" srcOrd="1" destOrd="0" presId="urn:microsoft.com/office/officeart/2005/8/layout/list1"/>
    <dgm:cxn modelId="{64E41458-A204-4F2E-BB15-C6B7C56C99F0}" type="presParOf" srcId="{DDB7F542-D788-4642-9055-6D2A6ED80571}" destId="{F96FF9E4-C0A3-4DB8-83A5-13FAE65910CB}" srcOrd="5" destOrd="0" presId="urn:microsoft.com/office/officeart/2005/8/layout/list1"/>
    <dgm:cxn modelId="{2F0AAF2E-5D6C-434A-8E80-C89C9EDD71BE}" type="presParOf" srcId="{DDB7F542-D788-4642-9055-6D2A6ED80571}" destId="{F5A5D594-737C-4176-A75C-ECD1AB2864C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BBE68-C870-42D6-A461-A277438E2160}">
      <dsp:nvSpPr>
        <dsp:cNvPr id="0" name=""/>
        <dsp:cNvSpPr/>
      </dsp:nvSpPr>
      <dsp:spPr>
        <a:xfrm>
          <a:off x="0" y="580899"/>
          <a:ext cx="6172199" cy="25184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031" tIns="812292" rIns="479031" bIns="277368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/>
            <a:t>Priorities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/>
            <a:t>Key Aspects</a:t>
          </a:r>
        </a:p>
      </dsp:txBody>
      <dsp:txXfrm>
        <a:off x="0" y="580899"/>
        <a:ext cx="6172199" cy="2518425"/>
      </dsp:txXfrm>
    </dsp:sp>
    <dsp:sp modelId="{0D6B2DC6-63A6-4972-9A47-8A2678455242}">
      <dsp:nvSpPr>
        <dsp:cNvPr id="0" name=""/>
        <dsp:cNvSpPr/>
      </dsp:nvSpPr>
      <dsp:spPr>
        <a:xfrm>
          <a:off x="308610" y="5259"/>
          <a:ext cx="4320540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900" kern="1200"/>
            <a:t>Overview</a:t>
          </a:r>
        </a:p>
      </dsp:txBody>
      <dsp:txXfrm>
        <a:off x="364811" y="61460"/>
        <a:ext cx="4208138" cy="1038878"/>
      </dsp:txXfrm>
    </dsp:sp>
    <dsp:sp modelId="{F5A5D594-737C-4176-A75C-ECD1AB2864CB}">
      <dsp:nvSpPr>
        <dsp:cNvPr id="0" name=""/>
        <dsp:cNvSpPr/>
      </dsp:nvSpPr>
      <dsp:spPr>
        <a:xfrm>
          <a:off x="0" y="3885565"/>
          <a:ext cx="6172199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4EA19-2C48-4F1F-B2FE-583F7197CC8B}">
      <dsp:nvSpPr>
        <dsp:cNvPr id="0" name=""/>
        <dsp:cNvSpPr/>
      </dsp:nvSpPr>
      <dsp:spPr>
        <a:xfrm>
          <a:off x="308610" y="3309925"/>
          <a:ext cx="4320540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900" kern="1200"/>
            <a:t>SMART GOALS</a:t>
          </a:r>
        </a:p>
      </dsp:txBody>
      <dsp:txXfrm>
        <a:off x="364811" y="3366126"/>
        <a:ext cx="4208138" cy="1038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2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Principals – please provide a</a:t>
            </a:r>
            <a:r>
              <a:rPr lang="en-US" baseline="0" dirty="0"/>
              <a:t> general update as to how the school year is going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8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Principals: Based on your enrollment, please give your GO Team the information on how you plan to account for any </a:t>
            </a:r>
            <a:r>
              <a:rPr lang="en-US"/>
              <a:t>budget changes due to leveling.</a:t>
            </a:r>
          </a:p>
        </p:txBody>
      </p:sp>
    </p:spTree>
    <p:extLst>
      <p:ext uri="{BB962C8B-B14F-4D97-AF65-F5344CB8AC3E}">
        <p14:creationId xmlns:p14="http://schemas.microsoft.com/office/powerpoint/2010/main" val="373200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Link to actual plan: file:///C:/Users/afielder/Downloads/Sutton%202022.2025%20Strategic%20Plan%20Working%202.8.pdf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1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2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Principal’s Report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 Team Meeting #1</a:t>
            </a: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GMAS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38933-5798-E4FA-04B4-FB7D4784C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3" t="22782" r="13266" b="51614"/>
          <a:stretch/>
        </p:blipFill>
        <p:spPr>
          <a:xfrm>
            <a:off x="438118" y="1563329"/>
            <a:ext cx="11584549" cy="271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44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67F1-5FC3-70BD-F346-46D9C7E3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GMAS Results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7CA966-6C18-F1C8-8C28-34593A21F3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3859" t="45167" r="11764" b="27727"/>
          <a:stretch/>
        </p:blipFill>
        <p:spPr>
          <a:xfrm>
            <a:off x="393716" y="2949678"/>
            <a:ext cx="11372457" cy="26921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ECA67-0569-64D3-16E5-F3994F9F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5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37F0-024A-F489-7845-B6CB13598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GMAS Results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CDD1D6-7D25-9D02-D685-5027955FE0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4488" t="22657" r="13692" b="48851"/>
          <a:stretch/>
        </p:blipFill>
        <p:spPr>
          <a:xfrm>
            <a:off x="426654" y="1984248"/>
            <a:ext cx="11151052" cy="28895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2FED9-E22B-73BB-7EE5-1145BD1E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0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AE3DD-C7F7-439B-382A-BF549E60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GMAS Results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B6C690-3B95-8209-4C22-9C0A449F50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2689" t="42367" r="12935" b="22761"/>
          <a:stretch/>
        </p:blipFill>
        <p:spPr>
          <a:xfrm>
            <a:off x="758952" y="2468880"/>
            <a:ext cx="11042799" cy="33630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AAB49-9891-5EF3-83F9-E09786FD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70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5F2FB-CDF1-B857-3891-A114DA667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GMAS Results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83FCE3-4E5A-A009-F90E-F9ADE4A2C5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4445" t="24581" r="12642" b="38896"/>
          <a:stretch/>
        </p:blipFill>
        <p:spPr>
          <a:xfrm>
            <a:off x="1305474" y="2468880"/>
            <a:ext cx="9721613" cy="31729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A52FC-415E-30A1-7C59-0361713A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82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13E2A-D915-74E1-F839-1BC69AA8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GMAS Results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D1D00C-5B07-0AE4-A22B-71DA2FC191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4152" t="30397" r="14106" b="36814"/>
          <a:stretch/>
        </p:blipFill>
        <p:spPr>
          <a:xfrm>
            <a:off x="962867" y="2094271"/>
            <a:ext cx="10671048" cy="31861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068D1-759A-11AA-9805-FDD0D1E4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52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13E2A-D915-74E1-F839-1BC69AA8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GMAS Results SWD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068D1-759A-11AA-9805-FDD0D1E4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157DAD-0411-CCA5-CB44-73799018E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354" y="2432020"/>
            <a:ext cx="9429564" cy="320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23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13E2A-D915-74E1-F839-1BC69AA8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GMAS Results SWD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068D1-759A-11AA-9805-FDD0D1E4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D185D-3D1A-D382-80CC-8CC960A17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49" y="2095915"/>
            <a:ext cx="9278892" cy="322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5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13E2A-D915-74E1-F839-1BC69AA8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GMAS Results SWD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068D1-759A-11AA-9805-FDD0D1E4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2A0828-A32C-A328-A8EA-F06645DAE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430" y="2070230"/>
            <a:ext cx="8235140" cy="434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15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328" y="73152"/>
            <a:ext cx="8165592" cy="768096"/>
          </a:xfrm>
        </p:spPr>
        <p:txBody>
          <a:bodyPr/>
          <a:lstStyle/>
          <a:p>
            <a:r>
              <a:rPr lang="en-US" dirty="0"/>
              <a:t>Glows &amp; Grows</a:t>
            </a:r>
            <a:br>
              <a:rPr lang="en-US" dirty="0"/>
            </a:b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7328" y="776254"/>
            <a:ext cx="3822192" cy="411480"/>
          </a:xfrm>
        </p:spPr>
        <p:txBody>
          <a:bodyPr/>
          <a:lstStyle/>
          <a:p>
            <a:r>
              <a:rPr lang="en-US" dirty="0"/>
              <a:t>Glows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7328" y="1164874"/>
            <a:ext cx="3741928" cy="5345654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highlight>
                  <a:srgbClr val="00FF00"/>
                </a:highlight>
              </a:rPr>
              <a:t>6</a:t>
            </a:r>
            <a:r>
              <a:rPr lang="en-US" sz="1400" b="1" baseline="30000" dirty="0">
                <a:highlight>
                  <a:srgbClr val="00FF00"/>
                </a:highlight>
              </a:rPr>
              <a:t>th</a:t>
            </a:r>
            <a:r>
              <a:rPr lang="en-US" sz="1400" b="1" dirty="0">
                <a:highlight>
                  <a:srgbClr val="00FF00"/>
                </a:highlight>
              </a:rPr>
              <a:t> grade: 43% proficient &amp; above (ELA)</a:t>
            </a:r>
          </a:p>
          <a:p>
            <a:pPr marL="0" indent="0">
              <a:buNone/>
            </a:pPr>
            <a:r>
              <a:rPr lang="en-US" sz="1400" b="1" dirty="0">
                <a:highlight>
                  <a:srgbClr val="00FF00"/>
                </a:highlight>
              </a:rPr>
              <a:t>	    29% proficient &amp; above (Math)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District: 30% proficient &amp; above (ELA)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               18% proficient &amp; above (Math)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b="1" dirty="0">
                <a:highlight>
                  <a:srgbClr val="00FF00"/>
                </a:highlight>
              </a:rPr>
              <a:t>7</a:t>
            </a:r>
            <a:r>
              <a:rPr lang="en-US" b="1" baseline="30000" dirty="0">
                <a:highlight>
                  <a:srgbClr val="00FF00"/>
                </a:highlight>
              </a:rPr>
              <a:t>th</a:t>
            </a:r>
            <a:r>
              <a:rPr lang="en-US" b="1" dirty="0">
                <a:highlight>
                  <a:srgbClr val="00FF00"/>
                </a:highlight>
              </a:rPr>
              <a:t> grade: 49% proficient &amp; above (ELA)</a:t>
            </a:r>
          </a:p>
          <a:p>
            <a:pPr marL="0" indent="0">
              <a:buNone/>
            </a:pPr>
            <a:r>
              <a:rPr lang="en-US" b="1" dirty="0">
                <a:highlight>
                  <a:srgbClr val="00FF00"/>
                </a:highlight>
              </a:rPr>
              <a:t>	45% proficient &amp; above (Math)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District: 28% proficient &amp; above (ELA)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               23% proficient &amp; above (Math)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pPr marL="0" indent="0">
              <a:buNone/>
            </a:pPr>
            <a:r>
              <a:rPr lang="en-US" dirty="0">
                <a:highlight>
                  <a:srgbClr val="00FF00"/>
                </a:highlight>
              </a:rPr>
              <a:t>8</a:t>
            </a:r>
            <a:r>
              <a:rPr lang="en-US" baseline="30000" dirty="0">
                <a:highlight>
                  <a:srgbClr val="00FF00"/>
                </a:highlight>
              </a:rPr>
              <a:t>th</a:t>
            </a:r>
            <a:r>
              <a:rPr lang="en-US" dirty="0">
                <a:highlight>
                  <a:srgbClr val="00FF00"/>
                </a:highlight>
              </a:rPr>
              <a:t> grade: 55% proficient &amp; above (ELA)</a:t>
            </a:r>
          </a:p>
          <a:p>
            <a:pPr marL="0" indent="0">
              <a:buNone/>
            </a:pPr>
            <a:r>
              <a:rPr lang="en-US" dirty="0">
                <a:highlight>
                  <a:srgbClr val="00FF00"/>
                </a:highlight>
              </a:rPr>
              <a:t>                 43% proficient &amp; above (Math)</a:t>
            </a:r>
          </a:p>
          <a:p>
            <a:pPr marL="0" indent="0">
              <a:buNone/>
            </a:pPr>
            <a:r>
              <a:rPr lang="en-US" dirty="0">
                <a:highlight>
                  <a:srgbClr val="00FF00"/>
                </a:highlight>
              </a:rPr>
              <a:t>                 48% proficient &amp; above (Sci)</a:t>
            </a:r>
          </a:p>
          <a:p>
            <a:pPr marL="0" indent="0">
              <a:buNone/>
            </a:pPr>
            <a:r>
              <a:rPr lang="en-US" dirty="0">
                <a:highlight>
                  <a:srgbClr val="00FF00"/>
                </a:highlight>
              </a:rPr>
              <a:t>                 47% proficient &amp; above (Soc)</a:t>
            </a:r>
          </a:p>
          <a:p>
            <a:pPr marL="0" indent="0">
              <a:buNone/>
            </a:pPr>
            <a:endParaRPr lang="en-US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District: 33% proficient &amp; above (ELA)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               25% proficient &amp; above (Math)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               24% proficient &amp; above (Sci)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               25% proficient &amp; above (Soc)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D1D0BF9-FCAA-67DA-79AB-E6E7E6D2B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90256" y="1187734"/>
            <a:ext cx="3741928" cy="1891368"/>
          </a:xfrm>
        </p:spPr>
        <p:txBody>
          <a:bodyPr/>
          <a:lstStyle/>
          <a:p>
            <a:r>
              <a:rPr lang="en-US" b="1" u="sng" dirty="0"/>
              <a:t>Sub-group performance</a:t>
            </a:r>
          </a:p>
          <a:p>
            <a:pPr marL="0" indent="0">
              <a:buNone/>
            </a:pPr>
            <a:r>
              <a:rPr lang="en-US" dirty="0"/>
              <a:t>-Decrease students in beginning and developing for all sub-groups</a:t>
            </a:r>
          </a:p>
          <a:p>
            <a:pPr marL="0" indent="0">
              <a:buNone/>
            </a:pPr>
            <a:r>
              <a:rPr lang="en-US" dirty="0"/>
              <a:t>-Increase students in proficient and distinguished for all sub-groups</a:t>
            </a:r>
          </a:p>
          <a:p>
            <a:pPr marL="0" indent="0">
              <a:buNone/>
            </a:pPr>
            <a:r>
              <a:rPr lang="en-US" dirty="0"/>
              <a:t>-Focus on targeted instruction &amp; goal setting/reflection to support students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5EDAF-7F0D-70A2-2FDE-151C98045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90256" y="753394"/>
            <a:ext cx="3822192" cy="411480"/>
          </a:xfrm>
        </p:spPr>
        <p:txBody>
          <a:bodyPr/>
          <a:lstStyle/>
          <a:p>
            <a:r>
              <a:rPr lang="en-US" dirty="0"/>
              <a:t>Grows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D6F5F9-0910-F62F-7CF6-43678AD50BA7}"/>
              </a:ext>
            </a:extLst>
          </p:cNvPr>
          <p:cNvSpPr txBox="1"/>
          <p:nvPr/>
        </p:nvSpPr>
        <p:spPr>
          <a:xfrm>
            <a:off x="7850124" y="3319920"/>
            <a:ext cx="33319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Next Steps: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Summits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Personalized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Targeted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 Setting/Reflection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Targeted PL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Collaborative Planning </a:t>
            </a:r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641" y="787527"/>
            <a:ext cx="569366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TOPICS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641" y="1941957"/>
            <a:ext cx="5693664" cy="3420618"/>
          </a:xfrm>
        </p:spPr>
        <p:txBody>
          <a:bodyPr/>
          <a:lstStyle/>
          <a:p>
            <a:r>
              <a:rPr lang="en-US" dirty="0"/>
              <a:t>School Start Update</a:t>
            </a:r>
          </a:p>
          <a:p>
            <a:r>
              <a:rPr lang="en-US" dirty="0"/>
              <a:t>	Current Enrollment &amp; Leveling</a:t>
            </a:r>
          </a:p>
          <a:p>
            <a:r>
              <a:rPr lang="en-US" dirty="0"/>
              <a:t>School Strategic Plan</a:t>
            </a:r>
          </a:p>
          <a:p>
            <a:r>
              <a:rPr lang="en-US" dirty="0"/>
              <a:t>	Strategic Plan Overview</a:t>
            </a:r>
          </a:p>
          <a:p>
            <a:r>
              <a:rPr lang="en-US" dirty="0"/>
              <a:t>	SMART Goals</a:t>
            </a:r>
          </a:p>
          <a:p>
            <a:r>
              <a:rPr lang="en-US" dirty="0"/>
              <a:t>GMAS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0F095-F5F5-381E-8A64-28CD5B44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712" y="2660904"/>
            <a:ext cx="4251106" cy="768096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164B5-ADA1-96DA-4209-38A86523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3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392424"/>
            <a:ext cx="6400800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School start</a:t>
            </a:r>
            <a:b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1680591"/>
            <a:ext cx="6766560" cy="2805684"/>
          </a:xfrm>
        </p:spPr>
        <p:txBody>
          <a:bodyPr/>
          <a:lstStyle/>
          <a:p>
            <a:r>
              <a:rPr lang="en-US" dirty="0"/>
              <a:t>General Information about Start of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359" y="210312"/>
            <a:ext cx="6766560" cy="768096"/>
          </a:xfrm>
        </p:spPr>
        <p:txBody>
          <a:bodyPr/>
          <a:lstStyle/>
          <a:p>
            <a:r>
              <a:rPr lang="en-US" dirty="0"/>
              <a:t>Enrollment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F51351A-8A07-32CE-5938-45D3018932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239175"/>
              </p:ext>
            </p:extLst>
          </p:nvPr>
        </p:nvGraphicFramePr>
        <p:xfrm>
          <a:off x="5545091" y="1062355"/>
          <a:ext cx="4276726" cy="11125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14651">
                  <a:extLst>
                    <a:ext uri="{9D8B030D-6E8A-4147-A177-3AD203B41FA5}">
                      <a16:colId xmlns:a16="http://schemas.microsoft.com/office/drawing/2014/main" val="697791016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3703141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Projected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1480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550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Current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1519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81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Difference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691733"/>
                  </a:ext>
                </a:extLst>
              </a:tr>
            </a:tbl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4EA70CE0-E836-4CC1-12A5-67DE64946A6F}"/>
              </a:ext>
            </a:extLst>
          </p:cNvPr>
          <p:cNvSpPr txBox="1">
            <a:spLocks/>
          </p:cNvSpPr>
          <p:nvPr/>
        </p:nvSpPr>
        <p:spPr>
          <a:xfrm>
            <a:off x="3727359" y="2725535"/>
            <a:ext cx="6766560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Leveling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911D05-5B58-D51E-CB0E-65B6D1EEF829}"/>
              </a:ext>
            </a:extLst>
          </p:cNvPr>
          <p:cNvSpPr txBox="1"/>
          <p:nvPr/>
        </p:nvSpPr>
        <p:spPr>
          <a:xfrm>
            <a:off x="3727359" y="3496932"/>
            <a:ext cx="755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Leveling is the process the District uses to adjust school budget allocations to match student enrollment. 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547115C3-9D6B-BFF5-B1AF-63893D0A9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613922"/>
              </p:ext>
            </p:extLst>
          </p:nvPr>
        </p:nvGraphicFramePr>
        <p:xfrm>
          <a:off x="4219575" y="4313176"/>
          <a:ext cx="6397534" cy="457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198767">
                  <a:extLst>
                    <a:ext uri="{9D8B030D-6E8A-4147-A177-3AD203B41FA5}">
                      <a16:colId xmlns:a16="http://schemas.microsoft.com/office/drawing/2014/main" val="2607856906"/>
                    </a:ext>
                  </a:extLst>
                </a:gridCol>
                <a:gridCol w="3198767">
                  <a:extLst>
                    <a:ext uri="{9D8B030D-6E8A-4147-A177-3AD203B41FA5}">
                      <a16:colId xmlns:a16="http://schemas.microsoft.com/office/drawing/2014/main" val="2739395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 Impact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$377,739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22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3070478"/>
            <a:ext cx="6400800" cy="1558671"/>
          </a:xfrm>
        </p:spPr>
        <p:txBody>
          <a:bodyPr/>
          <a:lstStyle/>
          <a:p>
            <a:r>
              <a:rPr lang="en-US" dirty="0"/>
              <a:t>2021-2025</a:t>
            </a:r>
            <a:br>
              <a:rPr lang="en-US" dirty="0"/>
            </a:br>
            <a:r>
              <a:rPr lang="en-US" dirty="0"/>
              <a:t>Strategic Plan</a:t>
            </a:r>
          </a:p>
        </p:txBody>
      </p:sp>
    </p:spTree>
    <p:extLst>
      <p:ext uri="{BB962C8B-B14F-4D97-AF65-F5344CB8AC3E}">
        <p14:creationId xmlns:p14="http://schemas.microsoft.com/office/powerpoint/2010/main" val="228256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83B460AD-F2BD-BD21-2365-FE66D0168E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6" t="16328" r="24637" b="13746"/>
          <a:stretch/>
        </p:blipFill>
        <p:spPr>
          <a:xfrm>
            <a:off x="1460090" y="86609"/>
            <a:ext cx="8979906" cy="67713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E552AF1F-A9EB-8B8C-84F5-96E7FE583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75" y="187325"/>
            <a:ext cx="3932237" cy="1600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kern="1200" cap="all" baseline="0" dirty="0"/>
              <a:t>Strategic Plan Smart Goals</a:t>
            </a:r>
          </a:p>
        </p:txBody>
      </p:sp>
      <p:sp>
        <p:nvSpPr>
          <p:cNvPr id="19" name="Slide Number Placeholder 217">
            <a:extLst>
              <a:ext uri="{FF2B5EF4-FFF2-40B4-BE49-F238E27FC236}">
                <a16:creationId xmlns:a16="http://schemas.microsoft.com/office/drawing/2014/main" id="{7B2A5DC9-6E33-15B9-4BE1-C5FAD210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20" name="TextBox 137">
            <a:extLst>
              <a:ext uri="{FF2B5EF4-FFF2-40B4-BE49-F238E27FC236}">
                <a16:creationId xmlns:a16="http://schemas.microsoft.com/office/drawing/2014/main" id="{6E0E6B7C-95F4-2904-62C0-6FD7E52FB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291283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999D24A8-4B2C-D081-0A53-7BCBDA400A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601" y="2048125"/>
            <a:ext cx="3390476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2603753"/>
            <a:ext cx="6400800" cy="2901697"/>
          </a:xfrm>
        </p:spPr>
        <p:txBody>
          <a:bodyPr/>
          <a:lstStyle/>
          <a:p>
            <a:r>
              <a:rPr lang="en-US" dirty="0"/>
              <a:t>Georgia Milestones Assessment Results</a:t>
            </a:r>
          </a:p>
        </p:txBody>
      </p:sp>
    </p:spTree>
    <p:extLst>
      <p:ext uri="{BB962C8B-B14F-4D97-AF65-F5344CB8AC3E}">
        <p14:creationId xmlns:p14="http://schemas.microsoft.com/office/powerpoint/2010/main" val="3817059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 Colors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0083A9"/>
      </a:accent1>
      <a:accent2>
        <a:srgbClr val="D47B22"/>
      </a:accent2>
      <a:accent3>
        <a:srgbClr val="F3CF45"/>
      </a:accent3>
      <a:accent4>
        <a:srgbClr val="159839"/>
      </a:accent4>
      <a:accent5>
        <a:srgbClr val="595B5D"/>
      </a:accent5>
      <a:accent6>
        <a:srgbClr val="A92A91"/>
      </a:accent6>
      <a:hlink>
        <a:srgbClr val="D47B22"/>
      </a:hlink>
      <a:folHlink>
        <a:srgbClr val="F3CF45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88E750FB87F439BAD6BE3B18C0B0C" ma:contentTypeVersion="16" ma:contentTypeDescription="Create a new document." ma:contentTypeScope="" ma:versionID="e9ac72388ecc15a5401bef62bf5ea167">
  <xsd:schema xmlns:xsd="http://www.w3.org/2001/XMLSchema" xmlns:xs="http://www.w3.org/2001/XMLSchema" xmlns:p="http://schemas.microsoft.com/office/2006/metadata/properties" xmlns:ns2="d37e30bb-5f32-4411-a640-0b4044b692bf" xmlns:ns3="ffb952a0-74d9-4848-89d6-000c4b1b707a" targetNamespace="http://schemas.microsoft.com/office/2006/metadata/properties" ma:root="true" ma:fieldsID="cad030c8869138e81215bf80749ff2c0" ns2:_="" ns3:_="">
    <xsd:import namespace="d37e30bb-5f32-4411-a640-0b4044b692bf"/>
    <xsd:import namespace="ffb952a0-74d9-4848-89d6-000c4b1b70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e30bb-5f32-4411-a640-0b4044b69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952a0-74d9-4848-89d6-000c4b1b70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84ace9-6060-48e0-9721-f33996d2e2e3}" ma:internalName="TaxCatchAll" ma:showField="CatchAllData" ma:web="ffb952a0-74d9-4848-89d6-000c4b1b7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7e30bb-5f32-4411-a640-0b4044b692bf">
      <Terms xmlns="http://schemas.microsoft.com/office/infopath/2007/PartnerControls"/>
    </lcf76f155ced4ddcb4097134ff3c332f>
    <TaxCatchAll xmlns="ffb952a0-74d9-4848-89d6-000c4b1b707a" xsi:nil="true"/>
    <SharedWithUsers xmlns="ffb952a0-74d9-4848-89d6-000c4b1b707a">
      <UserInfo>
        <DisplayName>Gipson, Chaundra</DisplayName>
        <AccountId>16</AccountId>
        <AccountType/>
      </UserInfo>
      <UserInfo>
        <DisplayName>Barnett, Carolyn</DisplayName>
        <AccountId>14</AccountId>
        <AccountType/>
      </UserInfo>
      <UserInfo>
        <DisplayName>Jacobi, Diane</DisplayName>
        <AccountId>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1154AA-9768-4CFC-871F-026B95E24E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e30bb-5f32-4411-a640-0b4044b692bf"/>
    <ds:schemaRef ds:uri="ffb952a0-74d9-4848-89d6-000c4b1b70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2AAAB5-2FA2-492E-9640-D5EF86DC65FA}">
  <ds:schemaRefs>
    <ds:schemaRef ds:uri="http://schemas.microsoft.com/office/2006/metadata/properties"/>
    <ds:schemaRef ds:uri="http://schemas.microsoft.com/office/infopath/2007/PartnerControls"/>
    <ds:schemaRef ds:uri="d37e30bb-5f32-4411-a640-0b4044b692bf"/>
    <ds:schemaRef ds:uri="ffb952a0-74d9-4848-89d6-000c4b1b707a"/>
  </ds:schemaRefs>
</ds:datastoreItem>
</file>

<file path=customXml/itemProps3.xml><?xml version="1.0" encoding="utf-8"?>
<ds:datastoreItem xmlns:ds="http://schemas.openxmlformats.org/officeDocument/2006/customXml" ds:itemID="{6C16481F-74F9-42F7-8A79-954432A7EA5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{A61B21DF-980C-46B7-8F74-9D5D134AB20A}tf78438558_win32</Template>
  <TotalTime>378</TotalTime>
  <Words>407</Words>
  <Application>Microsoft Office PowerPoint</Application>
  <PresentationFormat>Widescreen</PresentationFormat>
  <Paragraphs>90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Sabon Next LT</vt:lpstr>
      <vt:lpstr>Office Theme</vt:lpstr>
      <vt:lpstr>Principal’s Report </vt:lpstr>
      <vt:lpstr>TOPICS</vt:lpstr>
      <vt:lpstr>School start UPDATE</vt:lpstr>
      <vt:lpstr>General Information about Start of School</vt:lpstr>
      <vt:lpstr>Enrollment</vt:lpstr>
      <vt:lpstr>2021-2025 Strategic Plan</vt:lpstr>
      <vt:lpstr>PowerPoint Presentation</vt:lpstr>
      <vt:lpstr>Strategic Plan Smart Goals</vt:lpstr>
      <vt:lpstr>Georgia Milestones Assessment Results</vt:lpstr>
      <vt:lpstr>PowerPoint Presentation</vt:lpstr>
      <vt:lpstr>GMAS Results</vt:lpstr>
      <vt:lpstr>GMAS Results</vt:lpstr>
      <vt:lpstr>GMAS Results</vt:lpstr>
      <vt:lpstr>GMAS Results</vt:lpstr>
      <vt:lpstr>GMAS Results</vt:lpstr>
      <vt:lpstr>GMAS Results SWD</vt:lpstr>
      <vt:lpstr>GMAS Results SWD</vt:lpstr>
      <vt:lpstr>GMAS Results SWD</vt:lpstr>
      <vt:lpstr>Glows &amp; Grows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Principal’s Report</dc:title>
  <dc:subject/>
  <dc:creator>Jacobi, Diane</dc:creator>
  <cp:lastModifiedBy>Merriweather, Dominique</cp:lastModifiedBy>
  <cp:revision>6</cp:revision>
  <dcterms:created xsi:type="dcterms:W3CDTF">2022-08-12T14:07:56Z</dcterms:created>
  <dcterms:modified xsi:type="dcterms:W3CDTF">2022-09-02T20:33:50Z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  <property fmtid="{D5CDD505-2E9C-101B-9397-08002B2CF9AE}" pid="3" name="MediaServiceImageTags">
    <vt:lpwstr/>
  </property>
</Properties>
</file>